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  <p:sldMasterId id="2147484200" r:id="rId2"/>
    <p:sldMasterId id="2147484236" r:id="rId3"/>
    <p:sldMasterId id="2147484248" r:id="rId4"/>
    <p:sldMasterId id="2147484320" r:id="rId5"/>
    <p:sldMasterId id="2147484356" r:id="rId6"/>
    <p:sldMasterId id="2147484368" r:id="rId7"/>
  </p:sldMasterIdLst>
  <p:notesMasterIdLst>
    <p:notesMasterId r:id="rId25"/>
  </p:notesMasterIdLst>
  <p:sldIdLst>
    <p:sldId id="308" r:id="rId8"/>
    <p:sldId id="296" r:id="rId9"/>
    <p:sldId id="310" r:id="rId10"/>
    <p:sldId id="293" r:id="rId11"/>
    <p:sldId id="311" r:id="rId12"/>
    <p:sldId id="312" r:id="rId13"/>
    <p:sldId id="294" r:id="rId14"/>
    <p:sldId id="283" r:id="rId15"/>
    <p:sldId id="284" r:id="rId16"/>
    <p:sldId id="295" r:id="rId17"/>
    <p:sldId id="285" r:id="rId18"/>
    <p:sldId id="286" r:id="rId19"/>
    <p:sldId id="313" r:id="rId20"/>
    <p:sldId id="289" r:id="rId21"/>
    <p:sldId id="290" r:id="rId22"/>
    <p:sldId id="302" r:id="rId23"/>
    <p:sldId id="3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88059-D209-438A-A596-EE1264606CF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F7C95-3255-4567-8EF7-F4529464F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CF2725-E965-4741-8EC9-4619CD93D5F0}" type="slidenum">
              <a:rPr lang="en-GB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8</a:t>
            </a:fld>
            <a:endParaRPr lang="en-GB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D8763AC-C1AD-448B-93A9-6FCF9D766E1F}" type="slidenum">
              <a:rPr lang="en-GB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099A-26AF-4827-A454-1BBAF4A1F14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81C1D-DF61-4EFD-8A02-E09435E7FE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810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FF32-973C-4D61-8B76-32AC76EDA16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E1C9-DF78-4BFD-9B6F-9B80A8FB27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39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E898-76D4-40C4-8DC0-3136A294F62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44B6-E332-4C63-B7BB-6557B0321A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551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BF9B-08AB-44E3-832D-841621A0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32D28-D529-42C3-A202-708B0CCD5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FAF1-D26E-4344-BB02-75478D2C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CB59E-83AB-4546-8949-7C6DC00E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1D9A8-AE5C-412B-9F22-306F8CA5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AC40-81A0-4A85-B1E3-84DC30DC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22F0E-59F4-4152-ACD9-C84D60DC3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F412B-A3E3-4776-B7F5-3BE0ACF4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B531E-D859-4891-86C1-4B48A3DD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B8815-86A8-4D9D-B9A3-58296BEC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5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09-2A54-43AB-964D-51D4A72D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CF4CD-1C2D-4736-99A3-3CBFC513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1B966-33E7-4790-9CB6-DEB8057B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A92E7-DAB6-4EAD-B648-988D5A73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B59C2-FB05-42AF-82AD-2F75DABF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0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6F48-CB86-4729-8DF8-2BD8DB35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11B9-2005-481C-847B-D8347D536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E5CA9-1876-4C85-B0C3-1F2A8B247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52B05-FECE-4CCD-AF7C-8DD14C97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EF374-32B2-4CB9-ADAC-5CFC4BAA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C1620-21C6-4758-A7AC-3E4625D0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8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90CD-C3B7-4DDC-B3D3-212242CF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B955E-8EDB-4B4B-B8A6-D5868F240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C4E39-95D3-4CBA-8AF3-BE11A4A03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A21A0-1C65-4A9B-BD6C-2E9839863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2CD46-4A44-4D6C-AA90-B4EDB96EC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69848-0D60-48E6-9B80-4AB374B5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CF625-F49B-408F-BE4E-B45E9B85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190BF-6779-4A4B-A452-B30FE481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7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8D34-98F7-4C71-A6E1-CD2E2A32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29FA4-865E-47CB-A02C-902BE361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6BE47-2D7A-4AD6-8BC3-760918D1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CE9E4-1AC7-4E41-9A34-7BE0CF87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2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03892-11B4-4C93-B4C2-7A1708A4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A24EA-24D6-41E3-8592-027E44F8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06A2-8BC6-4749-88A3-E2B73A74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9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AF06-DFDE-4E2F-8F5E-104AC3DD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CC906-8B98-4770-9F78-37FAEB56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7A245-FD48-4BF6-85A5-1AF689E6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D6A9B-0E25-41F7-9BD8-7A9BB68F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91DEC-DF2D-4BB7-B417-54E1535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832D2-06E9-4544-A628-C01EF108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0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42448-ADDD-48B7-89B0-3AC3142FE76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60DBC-43A4-4ADF-9BC8-CC157212AB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846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1073-3D15-443F-83AA-C606C863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7CF71-5763-4222-BBE0-4F01008A9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4A73B-304B-47D5-A4EB-9F017F932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DC35-B8F3-4AC2-804C-B3813851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0853E-DEC6-40C9-87AE-CF41992D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479E1-583E-4838-9E66-67A2ACF1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49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486D-0CB1-4EFF-A7FC-A50301EA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C4030-A82B-48B4-BA31-1A5A345EA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7789C-49F7-4D68-8551-5A3C0358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9C12-85A1-4EBC-93A1-6EB46ED4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4C98D-7D92-40B5-ACBB-CDF928AD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9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E9599-4913-4CF6-8FC8-FCC44ABF8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0A4F2-1FD1-4C1F-B2BF-2379DA688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55AC8-F314-4BB4-912C-9F33EC2B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0B6B-BA2D-4636-9BC7-5B36E4FA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2B841-D50F-4705-9424-19214E89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72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58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4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44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32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91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95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5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F1B8-AFD8-407F-AB64-3B687F43E53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6A453-F1EE-4F35-8FC7-788544429C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6665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82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63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09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44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4F88-F69F-4465-9D19-9D6EE088B9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00718-B862-4E0D-8DDB-76F8BC2630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7421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85B4-0284-4B6B-A3BF-70FB386410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AFE88-35FC-40D1-B896-D34A64564E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4293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4B7D-F752-4720-A29B-1CCC2398C6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50FDD-D288-434A-BD49-1BF58DD7CE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2838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BD6A-FA56-463B-9007-D73431D8C3D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7125-E77B-4DA0-86E5-3C9A37D3B1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0434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969A-70BD-4658-A2C6-13D87FC282F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368C9-5D37-41C7-9488-082E6A2AD2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463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B09E-A443-4F96-A6BC-604BC13934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4CAA-5E96-48CC-BAD0-B3F4DCE0F8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183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F8D7-72FD-4784-8CEC-D152918E813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EC3C-B4F5-490A-BEA7-75615B7B47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0673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51A0-4CCB-492D-B3E9-D7228D0A5C6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9A2-1774-4C6F-A651-5A0C498931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1371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01A4-AA01-4FDA-8092-73D26FDC560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97139-12BC-4D56-B8FD-A84042540D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6313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BD95-D4DC-485D-B29E-1B7A91B23EE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B881F-D982-4A85-9525-36E08C87AB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0675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7482-3751-41D6-9F05-AFC7FC91739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9AE3-2B10-4788-BA8D-161C6D29B2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3915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F765-22FF-4E7F-9007-9D6C2399E88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AFDE-1A27-4442-A601-56DF7E6308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8463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9C71-7B4E-4DB4-8CF8-89E2D014C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60719-2128-4755-80FD-C5D3A295C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5C69C-B196-4DA3-AC26-C426DB87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D38AD-3D6B-4287-BBFD-228D03A7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D6EDE-4828-4DC4-9219-F4E809F6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24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D021-3892-4AAE-B4F2-1D9B83D6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D1AE7-A97D-4274-9C4B-F622D5035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5E106-35C3-4881-9647-0A36564C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3E23C-0DB7-4A92-BF22-DF9B9816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7A77-0E3F-47F9-AE18-C6E8E569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59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F8E3-3E97-4310-9946-1CF928E9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4E364-D8DE-4522-9F15-5F192BDF5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C0C66-E6EB-46FB-9554-30BF940C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C7858-FFAF-44BC-A6E8-FAE425A9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CACB1-FA3C-4DC6-8086-ACB2083E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61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5E77-EC55-408A-8686-57C952B1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18B-5F51-4A13-A242-C60516AFD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C024E-7493-4143-AD0C-8E17143C5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3B3AA-9738-4D54-88C9-5776F52F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0E2A1-09A3-4500-BEAB-17982E4B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87A4D-9A00-458B-BD81-354A52AF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76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323C-42ED-47C2-8E28-112009A1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976AA-A790-4CB2-AE74-76D1E19C3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CD2DA-F2EF-4545-BCF7-DEB931A30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9CA47-BFD6-4D20-8F93-8C0837E88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D84C2-A1CF-478F-9D5D-C8EF8092A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49CC4-A4B2-42BE-89CD-C010C2FC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A8813B-E4A2-4695-9549-4831180E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683BC-8E5C-41C1-8BCE-ADD15075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9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6663-CE30-4CDD-A26E-05D9FB445E4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BCFF6-AC9C-4CBD-9C01-66FC4155A2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314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EB2D-5EEF-45E3-9E7A-78041E64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AFBAF-DC07-438A-9AD1-3D41A33B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4E1-0BFA-49FB-AAB3-90031F39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26A87-B90C-486D-8A7E-D3D097C5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75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DBE1D-D351-4AB6-A389-4152CBF8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24A03-87E8-4F4F-914F-59FA4EEF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C60EF-3E92-4C74-9D0C-DFCF63A8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37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23B4-D4CC-4AA3-90FB-2C2D85E7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4088-82BA-4295-A7B6-E2A84531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7C9C3-1005-41DC-AAA2-E8E866483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FA5CB-CEC7-429C-8203-89C660B0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D4C6E-632D-443E-B32D-1DAF2EBA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506A1-116B-4C74-8076-B41B44C5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028F-E7AF-4B3D-B34B-55810229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B44E0-50E5-4824-8E31-CCA727E11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BE235-0927-4C26-AAC8-420660730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0050A-3A37-440A-B8DF-9E802DCD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A8073-80CC-4021-83FF-4F1BA160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086A6-AD3C-4217-A583-863AE1C8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6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4F026-1EB2-45CA-AB77-FA8B1964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CC3EC-0DB1-4418-8BB8-977D0DD0A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BD72-B232-4FFB-B42F-38731C85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046D5-039E-48E0-9597-ED2FDE28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D989-400A-4273-AEE9-88BFB248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37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2B9E7-176E-47F9-8537-8B312E2A0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91E80-B779-45C7-B6F9-30EE28610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D1D2A-6652-40C6-B9DB-819ACEDF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FE0AF-2A51-42EC-9DA6-5F6933B9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2C39C-8505-4BC1-A5EE-AFA7C022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68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9EBC2-3749-40A0-BEB2-3FCC4B4A7156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D957E-85DC-4462-973F-9FC7DE86EF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63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9268-7B33-423A-ACB6-0223202096CE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E6845-C47F-4837-AAA3-7728B5EC208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557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2B07F-BCE7-4F49-93DA-60ABAE114706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EAE50-8390-4CE6-B2C2-A9B679FF766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58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7969-1E17-457A-BFAC-738DA904BC5C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B0E0F-EAB4-4A6F-A3AF-76F38BD732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4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5859-18DC-45A1-A118-57B61A831C5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C7D41-6D9D-4E59-ACA3-E3D9D2BA4C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509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36D58-BA10-451D-96D9-2CDD0A5354BE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05100-D950-42EA-8557-F6E3E2EF65B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77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4C686-C5A5-4B56-8AB5-7ED006DEE13D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1FCF4-0D74-409D-8A61-9B33BAB8D8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64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E469A-F3EF-4561-889F-485855857A38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5B130-5266-469C-98E0-A65576833A3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95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4DA83-C42A-4903-97B2-CD4478C4A4E3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AC0C4-1913-4053-A66C-B183476A6C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700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96D4C-74B6-4430-8A30-E91C569E7D92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4FB9C-FFA9-4EBF-8CDB-13429EA252D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842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79074-4638-4F11-84BF-A341D41F7B52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120BB-81A0-4D0A-A6EA-3875FB4D9F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4710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A71A5-F126-47E6-8176-19E59D16F019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64F16-2793-47A5-A86A-0E7AD500FA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5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546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8406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6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60E64-A2C9-4D99-839A-6DA25243E64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9489F-2043-4DD2-AC2F-1758822618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758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585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535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21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68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284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13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57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3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ADF8-35A1-4D67-9C9B-ACC1A98FBB1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87590-46BE-4897-9E10-A5890189D0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115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59AA-9BBF-4DF5-8E5C-022F135A58B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8BAD1-A181-4F38-9EF8-4B1AD0A771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14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7587EE-2BC8-492C-87C3-36F0CF566D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BAD750-F08D-4AD4-B80F-8D28468A319F}" type="slidenum">
              <a:rPr lang="en-GB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0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234F0-A52F-43FF-A647-CE306826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B1CF9-E622-428B-ADBD-833724BE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21965-F75A-473D-8EFF-9FB9A09A4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E3FC-A325-485B-9FAB-F53D5C51A76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5D54E-F6C8-4BE7-987E-C71C9B3EA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B1EF1-EBB7-483F-BA16-1E0D373A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1883B-BEF0-4853-8BD3-CEDAD4EEB8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5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shade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shade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EC0910-EE79-4E75-93AB-6FFA6CADB157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0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1E971-C71B-410A-89B4-BDDF40E05A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B2437D-E6C7-4D34-ACC6-E8888E0CF5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5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57F4D-758C-40F5-BA68-46A37C59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F016A-0C7C-4887-A81A-B78EB05E6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BAC9C-EFD3-4F29-BF4E-263E43A1C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BDC6-4A09-4917-BE01-9964BAB836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390B7-25CD-4404-A63F-1BFBC471B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38D7E-5096-4FF7-A081-61789FA7E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318C-B5F7-4322-82AE-D4E0CF2CBD9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419E61-88F3-4CA8-AB6A-8BA48160355E}" type="datetimeFigureOut">
              <a:rPr lang="en-GB" smtClean="0"/>
              <a:pPr>
                <a:defRPr/>
              </a:pPr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CE5AD1-1E6B-467B-958A-D6A4392F70D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903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3536-5D38-4267-9D74-55B2836797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44E2-EA02-4BDA-A5C0-5D7C2B199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2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s://www.youtube.com/watch?v=GP6iHU1_LTQ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20.jpeg"/><Relationship Id="rId4" Type="http://schemas.openxmlformats.org/officeDocument/2006/relationships/image" Target="http://www.un.org/esa/socdev/unpfii/media/images/UN-LOGO%20copy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hyperlink" Target="https://deathpenaltyinfo.org/executions/botched-executi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http://www.un.org/esa/socdev/unpfii/media/images/UN-LOGO%20copy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world-us-canada-55587260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www.amnesty.org.uk/iran-child-bride-executed-after-stillbirth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amnesty.org.uk/press-releases/egypt-horrifying-execution-spree-least-57-killed-past-two-month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hyperlink" Target="https://www.amnesty.org.uk/universal-declaration-human-rights-UDH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5334000"/>
            <a:ext cx="4961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www.youtube.com/watch?v=GP6iHU1_LTQ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690"/>
            <a:ext cx="6039693" cy="3362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228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Lets learn a little more about Death row in the USA to help with our analysis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828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65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latin typeface="+mn-lt"/>
              </a:rPr>
              <a:t>So, does Capital Punishment go against Human Rights?</a:t>
            </a:r>
            <a:br>
              <a:rPr lang="en-GB" sz="3100" dirty="0">
                <a:latin typeface="+mn-lt"/>
              </a:rPr>
            </a:br>
            <a:r>
              <a:rPr lang="en-GB" sz="3100" dirty="0">
                <a:latin typeface="+mn-lt"/>
              </a:rPr>
              <a:t/>
            </a:r>
            <a:br>
              <a:rPr lang="en-GB" sz="3100" dirty="0">
                <a:latin typeface="+mn-lt"/>
              </a:rPr>
            </a:br>
            <a:r>
              <a:rPr lang="en-GB" sz="3100" dirty="0">
                <a:latin typeface="+mn-lt"/>
              </a:rPr>
              <a:t>Lets examine 3 articles in more detail</a:t>
            </a: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8" y="2006600"/>
            <a:ext cx="1142337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FF0000"/>
                </a:solidFill>
              </a:rPr>
              <a:t>Article 1</a:t>
            </a:r>
            <a:r>
              <a:rPr lang="en-GB" b="1" dirty="0">
                <a:solidFill>
                  <a:srgbClr val="FF0000"/>
                </a:solidFill>
              </a:rPr>
              <a:t>: “All human beings are born free and equal in dignity and rights.”</a:t>
            </a:r>
            <a:endParaRPr lang="en-US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en-GB" b="1" dirty="0"/>
          </a:p>
          <a:p>
            <a:pPr marL="0" lv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C.P takes away human dignity, and the criminals rights.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US" dirty="0"/>
              <a:t>In what ways are prisoners waiting for death losing their dignity?</a:t>
            </a:r>
          </a:p>
          <a:p>
            <a:pPr marL="0" lvl="0" indent="0">
              <a:buNone/>
            </a:pPr>
            <a:r>
              <a:rPr lang="en-US" dirty="0"/>
              <a:t>What about their rights?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Is this ok? They are criminals after all, perhaps they deserve their rights to be removed.</a:t>
            </a:r>
          </a:p>
        </p:txBody>
      </p:sp>
      <p:pic>
        <p:nvPicPr>
          <p:cNvPr id="1026" name="Picture 2" descr="http://www.un.org/esa/socdev/unpfii/media/images/UN-LOGO%20copy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501312" y="182562"/>
            <a:ext cx="16906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ge result for thinking">
            <a:extLst>
              <a:ext uri="{FF2B5EF4-FFF2-40B4-BE49-F238E27FC236}">
                <a16:creationId xmlns:a16="http://schemas.microsoft.com/office/drawing/2014/main" id="{D8FCA503-AB04-4793-9ADF-41547A326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5" y="2606317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10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97" y="463826"/>
            <a:ext cx="11196287" cy="60878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u="sng" dirty="0">
                <a:solidFill>
                  <a:srgbClr val="FF0000"/>
                </a:solidFill>
              </a:rPr>
              <a:t>Article 3 </a:t>
            </a:r>
            <a:r>
              <a:rPr lang="en-GB" b="1" dirty="0">
                <a:solidFill>
                  <a:srgbClr val="FF0000"/>
                </a:solidFill>
              </a:rPr>
              <a:t>“Everyone has the right to life, liberty and freedom from fear of violence.”</a:t>
            </a:r>
          </a:p>
          <a:p>
            <a:pPr algn="ctr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b="1" dirty="0">
                <a:solidFill>
                  <a:srgbClr val="FF0000"/>
                </a:solidFill>
              </a:rPr>
              <a:t> CP takes life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C3033-9AB8-4143-8049-A1B318EDC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9" y="2100859"/>
            <a:ext cx="2563760" cy="3200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0807-8343-48B1-8967-DC49B83CD8C2}"/>
              </a:ext>
            </a:extLst>
          </p:cNvPr>
          <p:cNvSpPr txBox="1"/>
          <p:nvPr/>
        </p:nvSpPr>
        <p:spPr>
          <a:xfrm>
            <a:off x="2743200" y="2359743"/>
            <a:ext cx="91145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If everyone has the right to life then what should happen to someone if they have taken another persons life?</a:t>
            </a:r>
          </a:p>
          <a:p>
            <a:r>
              <a:rPr lang="en-GB" sz="2800" dirty="0">
                <a:solidFill>
                  <a:prstClr val="black"/>
                </a:solidFill>
              </a:rPr>
              <a:t>Is killing someone ok if they have already killed?</a:t>
            </a:r>
          </a:p>
          <a:p>
            <a:endParaRPr lang="en-GB" sz="2800" dirty="0">
              <a:solidFill>
                <a:prstClr val="black"/>
              </a:solidFill>
            </a:endParaRPr>
          </a:p>
          <a:p>
            <a:r>
              <a:rPr lang="en-GB" sz="2800" dirty="0">
                <a:solidFill>
                  <a:prstClr val="black"/>
                </a:solidFill>
              </a:rPr>
              <a:t>Does anyone have the right to take a life?</a:t>
            </a:r>
          </a:p>
          <a:p>
            <a:r>
              <a:rPr lang="en-GB" sz="2800" dirty="0">
                <a:solidFill>
                  <a:prstClr val="black"/>
                </a:solidFill>
              </a:rPr>
              <a:t>Is life precious?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7B419-A723-446C-B001-BDBD0E151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020" y="4451914"/>
            <a:ext cx="1688738" cy="1688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0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463826"/>
            <a:ext cx="11648661" cy="60878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u="sng" dirty="0">
                <a:solidFill>
                  <a:srgbClr val="FF0000"/>
                </a:solidFill>
              </a:rPr>
              <a:t>Article 5 </a:t>
            </a:r>
            <a:r>
              <a:rPr lang="en-GB" b="1" dirty="0">
                <a:solidFill>
                  <a:srgbClr val="FF0000"/>
                </a:solidFill>
              </a:rPr>
              <a:t>“No one shall be subjected to torture or to cruel, inhumane or degrading treatment or punishment.”</a:t>
            </a:r>
            <a:r>
              <a:rPr lang="en-GB" dirty="0"/>
              <a:t> 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b="1" dirty="0">
                <a:solidFill>
                  <a:srgbClr val="FF0000"/>
                </a:solidFill>
              </a:rPr>
              <a:t>The process of C.P is inhumane and lengthy and execution is degrading.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62200"/>
            <a:ext cx="4286250" cy="428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17941" y="6325284"/>
            <a:ext cx="5917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deathpenaltyinfo.org/executions/botched-executions</a:t>
            </a:r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9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17" y="1267867"/>
            <a:ext cx="10692384" cy="2941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it right that CP is inhumane and degrading?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all they are being put to death because they caused suffering so surely they should suffer?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there ever a humane method of execution?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454" y="2932248"/>
            <a:ext cx="2566638" cy="3200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38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So, does Capital Punishment go against Human Rights?</a:t>
            </a:r>
            <a:br>
              <a:rPr lang="en-GB" sz="2800" dirty="0">
                <a:latin typeface="+mn-lt"/>
              </a:rPr>
            </a:b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C.P takes away human dignity (Article 1)</a:t>
            </a:r>
            <a:endParaRPr lang="en-US" dirty="0"/>
          </a:p>
          <a:p>
            <a:pPr lvl="0"/>
            <a:r>
              <a:rPr lang="en-GB" dirty="0"/>
              <a:t>C.P takes life (Article 3)</a:t>
            </a:r>
            <a:endParaRPr lang="en-US" dirty="0"/>
          </a:p>
          <a:p>
            <a:pPr lvl="0"/>
            <a:r>
              <a:rPr lang="en-GB" dirty="0"/>
              <a:t>The process of C.P is inhumane and lengthy and execution is degrading (Article 5).</a:t>
            </a:r>
            <a:endParaRPr lang="en-US" dirty="0"/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Consequently, the United Nations, the general assembly, has proclaimed that every </a:t>
            </a:r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ountry should </a:t>
            </a:r>
            <a:r>
              <a:rPr lang="en-GB" dirty="0">
                <a:solidFill>
                  <a:srgbClr val="FF0000"/>
                </a:solidFill>
              </a:rPr>
              <a:t>abolish the death penalty.</a:t>
            </a:r>
          </a:p>
        </p:txBody>
      </p:sp>
      <p:pic>
        <p:nvPicPr>
          <p:cNvPr id="1026" name="Picture 2" descr="http://www.un.org/esa/socdev/unpfii/media/images/UN-LOGO%20copy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901779" y="559719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4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911332-610F-4D1D-97B8-D539CAC08540}"/>
              </a:ext>
            </a:extLst>
          </p:cNvPr>
          <p:cNvSpPr txBox="1"/>
          <p:nvPr/>
        </p:nvSpPr>
        <p:spPr>
          <a:xfrm>
            <a:off x="661695" y="441074"/>
            <a:ext cx="10925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u="sng" dirty="0" smtClean="0">
                <a:solidFill>
                  <a:prstClr val="black"/>
                </a:solidFill>
              </a:rPr>
              <a:t>Capital </a:t>
            </a:r>
            <a:r>
              <a:rPr lang="en-GB" sz="2800" u="sng" dirty="0">
                <a:solidFill>
                  <a:prstClr val="black"/>
                </a:solidFill>
              </a:rPr>
              <a:t>Punishment: recent event</a:t>
            </a:r>
          </a:p>
          <a:p>
            <a:pPr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. Research </a:t>
            </a:r>
            <a:r>
              <a:rPr lang="en-GB" sz="2800" b="1" u="sng" dirty="0">
                <a:solidFill>
                  <a:prstClr val="black"/>
                </a:solidFill>
              </a:rPr>
              <a:t>one </a:t>
            </a:r>
            <a:r>
              <a:rPr lang="en-GB" sz="2800" dirty="0" smtClean="0">
                <a:solidFill>
                  <a:prstClr val="black"/>
                </a:solidFill>
              </a:rPr>
              <a:t> recent use </a:t>
            </a:r>
            <a:r>
              <a:rPr lang="en-GB" sz="2800" dirty="0">
                <a:solidFill>
                  <a:prstClr val="black"/>
                </a:solidFill>
              </a:rPr>
              <a:t>of </a:t>
            </a:r>
            <a:r>
              <a:rPr lang="en-GB" sz="2800" dirty="0" smtClean="0">
                <a:solidFill>
                  <a:prstClr val="black"/>
                </a:solidFill>
              </a:rPr>
              <a:t>capital </a:t>
            </a:r>
            <a:r>
              <a:rPr lang="en-GB" sz="2800" dirty="0">
                <a:solidFill>
                  <a:prstClr val="black"/>
                </a:solidFill>
              </a:rPr>
              <a:t>punishment</a:t>
            </a:r>
          </a:p>
          <a:p>
            <a:pPr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. The name of the person who was executed.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. The name of the country where this happened.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. The date of the execution. 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. The method used.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. The crime the person committed to receive this punishment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. Your opinion on this event. Do you think it is fair? </a:t>
            </a:r>
          </a:p>
        </p:txBody>
      </p:sp>
    </p:spTree>
    <p:extLst>
      <p:ext uri="{BB962C8B-B14F-4D97-AF65-F5344CB8AC3E}">
        <p14:creationId xmlns:p14="http://schemas.microsoft.com/office/powerpoint/2010/main" val="6002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E6B8B8-A8D5-443D-9358-BE8EB826E654}"/>
              </a:ext>
            </a:extLst>
          </p:cNvPr>
          <p:cNvSpPr/>
          <p:nvPr/>
        </p:nvSpPr>
        <p:spPr>
          <a:xfrm>
            <a:off x="206278" y="2187913"/>
            <a:ext cx="4746722" cy="92333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Iran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https://www.amnesty.org.uk/iran-child-bride-executed-after-stillbirth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5CEC7-C34A-4874-925B-CB7E25ABB9F0}"/>
              </a:ext>
            </a:extLst>
          </p:cNvPr>
          <p:cNvSpPr txBox="1"/>
          <p:nvPr/>
        </p:nvSpPr>
        <p:spPr>
          <a:xfrm>
            <a:off x="206278" y="248932"/>
            <a:ext cx="4594322" cy="15696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 are some stories that you could use. Be warned, each one is pretty shocking.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find your own case to research.</a:t>
            </a:r>
          </a:p>
        </p:txBody>
      </p:sp>
      <p:sp>
        <p:nvSpPr>
          <p:cNvPr id="6" name="Rectangle 5"/>
          <p:cNvSpPr/>
          <p:nvPr/>
        </p:nvSpPr>
        <p:spPr>
          <a:xfrm>
            <a:off x="8803197" y="248932"/>
            <a:ext cx="2793490" cy="147732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USA Lisa Montgomery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https://www.bbc.co.uk/news/world-us-canada-55587260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4539519"/>
            <a:ext cx="4180142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Egypt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https://www.amnesty.org.uk/press-releases/egypt-horrifying-execution-spree-least-57-killed-past-two-months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57639"/>
            <a:ext cx="3219450" cy="321945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36" y="234633"/>
            <a:ext cx="3052986" cy="305298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36" y="3810000"/>
            <a:ext cx="2936366" cy="293636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354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298" y="245911"/>
            <a:ext cx="9372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Starter task:</a:t>
            </a:r>
          </a:p>
          <a:p>
            <a:endParaRPr lang="en-GB" sz="2800" dirty="0"/>
          </a:p>
          <a:p>
            <a:r>
              <a:rPr lang="en-GB" sz="2800" dirty="0" smtClean="0"/>
              <a:t>. What caused you the greatest stress this weekend?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. What caused you the greatest joy this weekend?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. If your weekend was a colour what would it be?  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28" t="8743" r="12726" b="8197"/>
          <a:stretch/>
        </p:blipFill>
        <p:spPr>
          <a:xfrm>
            <a:off x="8437245" y="381000"/>
            <a:ext cx="2485305" cy="1748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666" r="-4599"/>
          <a:stretch/>
        </p:blipFill>
        <p:spPr>
          <a:xfrm>
            <a:off x="8475576" y="2638223"/>
            <a:ext cx="2573424" cy="1677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334" y="45585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8406" y="349253"/>
            <a:ext cx="4739893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Morality and justice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Purposes of punishment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reformation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retribution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protection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deterrence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Responses to crime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custodial sentences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non-custodial sentences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capital punishment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050" y="349253"/>
            <a:ext cx="2520950" cy="523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Course content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DD8C6C-F053-4906-9E81-B7D70A37A7FA}"/>
              </a:ext>
            </a:extLst>
          </p:cNvPr>
          <p:cNvSpPr/>
          <p:nvPr/>
        </p:nvSpPr>
        <p:spPr>
          <a:xfrm>
            <a:off x="1654968" y="1933598"/>
            <a:ext cx="3059113" cy="2376488"/>
          </a:xfrm>
          <a:prstGeom prst="ellips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Religious 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religious views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these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58DE3-1BBD-46B5-8861-22EDEB53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2" r="25346"/>
          <a:stretch/>
        </p:blipFill>
        <p:spPr>
          <a:xfrm>
            <a:off x="7628352" y="2124056"/>
            <a:ext cx="1185417" cy="10721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0B4AB8-FCB6-4FFA-A44F-AC9EB4AF6EF8}"/>
              </a:ext>
            </a:extLst>
          </p:cNvPr>
          <p:cNvSpPr/>
          <p:nvPr/>
        </p:nvSpPr>
        <p:spPr>
          <a:xfrm>
            <a:off x="4714081" y="5530697"/>
            <a:ext cx="4682167" cy="538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94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793" y="709449"/>
            <a:ext cx="11382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rgbClr val="FF0000"/>
                </a:solidFill>
              </a:rPr>
              <a:t>Learning Intentions:</a:t>
            </a:r>
            <a:r>
              <a:rPr lang="en-GB" sz="2800" kern="0" dirty="0">
                <a:solidFill>
                  <a:prstClr val="black"/>
                </a:solidFill>
              </a:rPr>
              <a:t> Today we are </a:t>
            </a:r>
            <a:r>
              <a:rPr lang="en-GB" sz="2800" kern="0" dirty="0" smtClean="0">
                <a:solidFill>
                  <a:prstClr val="black"/>
                </a:solidFill>
              </a:rPr>
              <a:t>continuing working </a:t>
            </a:r>
            <a:r>
              <a:rPr lang="en-GB" sz="2800" kern="0" dirty="0">
                <a:solidFill>
                  <a:prstClr val="black"/>
                </a:solidFill>
              </a:rPr>
              <a:t>on </a:t>
            </a:r>
            <a:r>
              <a:rPr lang="en-GB" sz="2800" kern="0" dirty="0" smtClean="0">
                <a:solidFill>
                  <a:prstClr val="black"/>
                </a:solidFill>
              </a:rPr>
              <a:t>the ‘</a:t>
            </a:r>
            <a:r>
              <a:rPr lang="en-GB" sz="2800" kern="0" dirty="0" err="1" smtClean="0">
                <a:solidFill>
                  <a:prstClr val="black"/>
                </a:solidFill>
              </a:rPr>
              <a:t>fors</a:t>
            </a:r>
            <a:r>
              <a:rPr lang="en-GB" sz="2800" kern="0" dirty="0" smtClean="0">
                <a:solidFill>
                  <a:prstClr val="black"/>
                </a:solidFill>
              </a:rPr>
              <a:t>’ and ‘against’ opinions of CP and learning about the human rights aspect of CP</a:t>
            </a:r>
          </a:p>
          <a:p>
            <a:pPr>
              <a:defRPr/>
            </a:pPr>
            <a:endParaRPr lang="en-GB" sz="2800" kern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2800" kern="0" dirty="0">
                <a:solidFill>
                  <a:srgbClr val="FF0000"/>
                </a:solidFill>
              </a:rPr>
              <a:t>Success Criteria: </a:t>
            </a:r>
            <a:r>
              <a:rPr lang="en-GB" sz="2800" kern="0" dirty="0">
                <a:solidFill>
                  <a:prstClr val="black"/>
                </a:solidFill>
              </a:rPr>
              <a:t>By the end of the lesson you will be able to</a:t>
            </a:r>
            <a:r>
              <a:rPr lang="en-GB" sz="2800" kern="0" dirty="0" smtClean="0">
                <a:solidFill>
                  <a:prstClr val="black"/>
                </a:solidFill>
              </a:rPr>
              <a:t>:</a:t>
            </a:r>
          </a:p>
          <a:p>
            <a:pPr>
              <a:defRPr/>
            </a:pPr>
            <a:r>
              <a:rPr lang="en-GB" sz="2800" kern="0" dirty="0" smtClean="0">
                <a:solidFill>
                  <a:prstClr val="black"/>
                </a:solidFill>
              </a:rPr>
              <a:t>. Reflect in more detail on the </a:t>
            </a:r>
            <a:r>
              <a:rPr lang="en-GB" sz="2800" kern="0" smtClean="0">
                <a:solidFill>
                  <a:prstClr val="black"/>
                </a:solidFill>
              </a:rPr>
              <a:t>different responses to CP.</a:t>
            </a:r>
            <a:endParaRPr lang="en-GB" sz="2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800" kern="0" dirty="0" smtClean="0">
                <a:solidFill>
                  <a:prstClr val="black"/>
                </a:solidFill>
              </a:rPr>
              <a:t>. Understand the UN declaration of Human rights and have considered the impact this has on CP.</a:t>
            </a:r>
          </a:p>
          <a:p>
            <a:pPr>
              <a:defRPr/>
            </a:pPr>
            <a:endParaRPr lang="en-GB" sz="2800" kern="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6765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1112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Engage your brain task: 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/>
              <a:t>On a Post it note 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1. Define capital punishment.</a:t>
            </a:r>
          </a:p>
          <a:p>
            <a:pPr marL="514350" indent="-514350">
              <a:buAutoNum type="arabicPeriod"/>
            </a:pPr>
            <a:endParaRPr lang="en-GB" sz="2800" dirty="0" smtClean="0"/>
          </a:p>
          <a:p>
            <a:r>
              <a:rPr lang="en-GB" sz="2800" dirty="0" smtClean="0"/>
              <a:t>2. What year did the UK abolish this punishment?</a:t>
            </a:r>
          </a:p>
          <a:p>
            <a:endParaRPr lang="en-GB" sz="2800" dirty="0" smtClean="0"/>
          </a:p>
          <a:p>
            <a:r>
              <a:rPr lang="en-GB" sz="2800" dirty="0" smtClean="0"/>
              <a:t>3. Name three methods of CP still used today.</a:t>
            </a:r>
          </a:p>
          <a:p>
            <a:endParaRPr lang="en-GB" sz="2800" dirty="0" smtClean="0"/>
          </a:p>
          <a:p>
            <a:r>
              <a:rPr lang="en-GB" sz="2800" dirty="0" smtClean="0"/>
              <a:t>4. Name three countries which still have this form of punishment.   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8100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63" y="2747520"/>
            <a:ext cx="5915851" cy="36390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80" y="2592968"/>
            <a:ext cx="3467440" cy="3793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666" y="34103"/>
            <a:ext cx="113241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Definition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Capital punishment, also known as the death penalty, is the execution of a person by the state as punishment for a crime.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Crimes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 can result in a death penalty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 known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capital crimes or capital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offences.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721" y="2670244"/>
            <a:ext cx="56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FF0000"/>
                </a:solidFill>
                <a:latin typeface="Calibri" panose="020F0502020204030204"/>
              </a:rPr>
              <a:t>3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2912" y="2747520"/>
            <a:ext cx="59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666" y="1560089"/>
            <a:ext cx="340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defRPr/>
            </a:pPr>
            <a:r>
              <a:rPr lang="en-GB" sz="28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</a:t>
            </a:r>
            <a:r>
              <a:rPr lang="en-GB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Abolished in </a:t>
            </a:r>
            <a:r>
              <a:rPr lang="en-GB" sz="28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1965. </a:t>
            </a:r>
            <a:endParaRPr lang="en-GB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F5C9-C3F6-4B32-9757-34D7C217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249" y="302064"/>
            <a:ext cx="6666185" cy="738461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Capital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Punishment 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as a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Moral 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Issue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FCAB5-CCB1-4395-B66A-1382DAFA1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292772"/>
            <a:ext cx="11319641" cy="48841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The issue of miscarriages of justice </a:t>
            </a:r>
            <a:r>
              <a:rPr lang="en-GB" dirty="0" smtClean="0"/>
              <a:t>mean </a:t>
            </a:r>
            <a:r>
              <a:rPr lang="en-GB" dirty="0"/>
              <a:t>that it is a moral issue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This issue also raises questions about justice and human rights.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 believe that human life is so sacred/special that it should never be taken (Sanctity of Life) even when someone has committed a serious crime. (Sanctity of Life)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7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" y="-138112"/>
            <a:ext cx="3132138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0" y="3644900"/>
            <a:ext cx="42529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99" y="-138112"/>
            <a:ext cx="3955476" cy="450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644900"/>
            <a:ext cx="49053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9" y="-138112"/>
            <a:ext cx="3419475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3273" y="4364843"/>
            <a:ext cx="2923560" cy="2493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7974" y="0"/>
            <a:ext cx="4924026" cy="364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6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79" y="122082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+mn-lt"/>
              </a:rPr>
              <a:t>The UN Declaration of Human Rights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D8F51-AB49-4703-BC46-8618C0DD7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933" y="1147471"/>
            <a:ext cx="3627434" cy="4493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EA200F-601F-4DA2-868A-2A4A21198DA1}"/>
              </a:ext>
            </a:extLst>
          </p:cNvPr>
          <p:cNvSpPr/>
          <p:nvPr/>
        </p:nvSpPr>
        <p:spPr>
          <a:xfrm>
            <a:off x="556591" y="1318022"/>
            <a:ext cx="63776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solidFill>
                  <a:prstClr val="black"/>
                </a:solidFill>
              </a:rPr>
              <a:t>After WW 2 many countries decided things needed to change.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solidFill>
                  <a:prstClr val="black"/>
                </a:solidFill>
              </a:rPr>
              <a:t>50 delegates, each representing their country meet and eventually (2 </a:t>
            </a:r>
            <a:r>
              <a:rPr lang="en-GB" altLang="en-US" sz="2800" dirty="0" err="1">
                <a:solidFill>
                  <a:prstClr val="black"/>
                </a:solidFill>
              </a:rPr>
              <a:t>yrs</a:t>
            </a:r>
            <a:r>
              <a:rPr lang="en-GB" altLang="en-US" sz="2800" dirty="0">
                <a:solidFill>
                  <a:prstClr val="black"/>
                </a:solidFill>
              </a:rPr>
              <a:t> later!) the UN committee came up with a list. This list is called the </a:t>
            </a:r>
            <a:r>
              <a:rPr lang="en-GB" sz="2800" dirty="0">
                <a:solidFill>
                  <a:prstClr val="black"/>
                </a:solidFill>
              </a:rPr>
              <a:t>UN Declaration of Human Rights</a:t>
            </a:r>
            <a:r>
              <a:rPr lang="en-GB" altLang="en-US" sz="2800" dirty="0">
                <a:solidFill>
                  <a:prstClr val="black"/>
                </a:solidFill>
              </a:rPr>
              <a:t> and has a list of 30 things that all human beings, no matter what their race, culture, gender, age, religion or political beliefs should be entitled to.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E34CF0-6E1A-4DA0-A9E8-38B75FB30CA4}"/>
              </a:ext>
            </a:extLst>
          </p:cNvPr>
          <p:cNvSpPr/>
          <p:nvPr/>
        </p:nvSpPr>
        <p:spPr>
          <a:xfrm>
            <a:off x="970721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4"/>
              </a:rPr>
              <a:t>https://www.amnesty.org.uk/universal-declaration-human-rights-UDHR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804</Words>
  <Application>Microsoft Office PowerPoint</Application>
  <PresentationFormat>Widescreen</PresentationFormat>
  <Paragraphs>111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22_Office Theme</vt:lpstr>
      <vt:lpstr>23_Office Theme</vt:lpstr>
      <vt:lpstr>4_Office Theme</vt:lpstr>
      <vt:lpstr>3_Office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Punishment as a Moral Issue</vt:lpstr>
      <vt:lpstr>PowerPoint Presentation</vt:lpstr>
      <vt:lpstr>The UN Declaration of Human Rights</vt:lpstr>
      <vt:lpstr>PowerPoint Presentation</vt:lpstr>
      <vt:lpstr>So, does Capital Punishment go against Human Rights?  Lets examine 3 articles in more detail  </vt:lpstr>
      <vt:lpstr>PowerPoint Presentation</vt:lpstr>
      <vt:lpstr>PowerPoint Presentation</vt:lpstr>
      <vt:lpstr>PowerPoint Presentation</vt:lpstr>
      <vt:lpstr>So, does Capital Punishment go against Human Rights? 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Howie</dc:creator>
  <cp:lastModifiedBy>Lindsay Howie</cp:lastModifiedBy>
  <cp:revision>43</cp:revision>
  <dcterms:created xsi:type="dcterms:W3CDTF">2019-02-21T11:37:18Z</dcterms:created>
  <dcterms:modified xsi:type="dcterms:W3CDTF">2023-03-13T09:56:46Z</dcterms:modified>
</cp:coreProperties>
</file>